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570" r:id="rId3"/>
    <p:sldId id="273" r:id="rId4"/>
    <p:sldId id="274" r:id="rId5"/>
    <p:sldId id="290" r:id="rId6"/>
    <p:sldId id="313" r:id="rId7"/>
    <p:sldId id="314" r:id="rId8"/>
    <p:sldId id="315" r:id="rId9"/>
    <p:sldId id="316" r:id="rId10"/>
    <p:sldId id="325" r:id="rId11"/>
    <p:sldId id="317" r:id="rId12"/>
    <p:sldId id="318" r:id="rId13"/>
    <p:sldId id="571" r:id="rId14"/>
    <p:sldId id="572" r:id="rId15"/>
    <p:sldId id="573" r:id="rId16"/>
    <p:sldId id="319" r:id="rId17"/>
    <p:sldId id="321" r:id="rId18"/>
    <p:sldId id="320" r:id="rId19"/>
    <p:sldId id="323" r:id="rId20"/>
    <p:sldId id="5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FFFF"/>
    <a:srgbClr val="E3DFB2"/>
    <a:srgbClr val="F6E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99"/>
    <p:restoredTop sz="75676"/>
  </p:normalViewPr>
  <p:slideViewPr>
    <p:cSldViewPr snapToGrid="0">
      <p:cViewPr varScale="1">
        <p:scale>
          <a:sx n="80" d="100"/>
          <a:sy n="80" d="100"/>
        </p:scale>
        <p:origin x="1024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 you notice about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6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Boosting has three tuning parameters: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1. The number of trees B. Unlike bagging and random forests, boosting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can overfit if B is too large, although this overfitting tends to occur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slowly if at all. We use cross-validation to select B.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r>
              <a:rPr lang="en-US" i="1" dirty="0">
                <a:effectLst/>
                <a:latin typeface="Helvetica" pitchFamily="2" charset="0"/>
              </a:rPr>
              <a:t>2. The shrinkage parameter lambda, a small positive number. This controls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rate at which boosting learns. Typical values are 0.01 or 0.001, and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right choice can depend on the problem. Very small lambda can require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using a very large value of B in order to achieve good performance.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r>
              <a:rPr lang="en-US" dirty="0"/>
              <a:t>3. The number d of splits in each tree, which controls the complexity of the boosted ensemble. Often d = 1 works </a:t>
            </a:r>
            <a:r>
              <a:rPr lang="en-US" dirty="0" err="1"/>
              <a:t>wekk</a:t>
            </a:r>
            <a:r>
              <a:rPr lang="en-US" dirty="0"/>
              <a:t>, in which case each tree is a sump, consisting of a single split. In this case, the boosted ensemble is fitting an additive model, since each term involves only a single carriable. More generally, d is the interaction depth, and controls the interaction order of the boosted model, since d splits can involve at most d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92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0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6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and aggregate!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3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Majority vote for classification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We can predict the response for the </a:t>
            </a:r>
            <a:r>
              <a:rPr lang="en-US" i="1" dirty="0">
                <a:solidFill>
                  <a:srgbClr val="5A5A5A"/>
                </a:solidFill>
                <a:effectLst/>
                <a:latin typeface="Helvetica" pitchFamily="2" charset="0"/>
              </a:rPr>
              <a:t>out-of-bag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1" dirty="0">
                <a:effectLst/>
                <a:latin typeface="Helvetica" pitchFamily="2" charset="0"/>
              </a:rPr>
              <a:t> observation using each of the trees 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which that observation was OOB.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This will yield around B/3 </a:t>
            </a:r>
            <a:r>
              <a:rPr lang="en-US" i="1" dirty="0" err="1">
                <a:effectLst/>
                <a:latin typeface="Helvetica" pitchFamily="2" charset="0"/>
              </a:rPr>
              <a:t>predictionsfor</a:t>
            </a:r>
            <a:r>
              <a:rPr lang="en-US" i="1" dirty="0">
                <a:effectLst/>
                <a:latin typeface="Helvetica" pitchFamily="2" charset="0"/>
              </a:rPr>
              <a:t> the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1" dirty="0">
                <a:effectLst/>
                <a:latin typeface="Helvetica" pitchFamily="2" charset="0"/>
              </a:rPr>
              <a:t> observation.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 In order to obtain a single prediction for the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observation, we can average these predicted responses (if regression is the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goal) or can take a majority vote (if classification is the goal).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This leads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to a single OOB prediction for the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1" dirty="0">
                <a:effectLst/>
                <a:latin typeface="Helvetica" pitchFamily="2" charset="0"/>
              </a:rPr>
              <a:t> observation.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An OOB prediction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can be obtained in this way for each of the n observations, from which the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overall OOB MSE (for a regression problem) or classification error (for a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classification problem) can be computed.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 The resulting OOB error is a valid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estimate of the test error for the bagged model, since the response for each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observation is predicted using only the trees that were not fit using that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observation.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– Decision Trees Pt.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predictor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lots of trees, we can’t just “read from the top”</a:t>
            </a:r>
            <a:endParaRPr lang="is-IS" sz="2400" dirty="0"/>
          </a:p>
          <a:p>
            <a:r>
              <a:rPr lang="is-IS" sz="2400" dirty="0"/>
              <a:t>Instead, we can look at average reduction in RSS or Gini due to splits on a given predictor</a:t>
            </a:r>
            <a:endParaRPr lang="en-US" sz="2400" dirty="0"/>
          </a:p>
        </p:txBody>
      </p:sp>
      <p:pic>
        <p:nvPicPr>
          <p:cNvPr id="6" name="Picture 5" descr="Screen Shot 2016-04-06 at 1.0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7" y="2257426"/>
            <a:ext cx="4148872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3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130" y="792670"/>
            <a:ext cx="7417857" cy="5836730"/>
          </a:xfrm>
        </p:spPr>
        <p:txBody>
          <a:bodyPr>
            <a:normAutofit/>
          </a:bodyPr>
          <a:lstStyle/>
          <a:p>
            <a:r>
              <a:rPr lang="en-US" sz="2400" dirty="0"/>
              <a:t>One issue with bagging is that it sometimes gives us trees that are pretty </a:t>
            </a:r>
            <a:r>
              <a:rPr lang="en-US" sz="2400" b="1" dirty="0"/>
              <a:t>highly correlated </a:t>
            </a:r>
            <a:r>
              <a:rPr lang="en-US" sz="2400" dirty="0"/>
              <a:t>(why?)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Averaging highly correlated values </a:t>
            </a:r>
            <a:r>
              <a:rPr lang="en-US" sz="2400" b="1" dirty="0"/>
              <a:t>doesn’t reduce variance</a:t>
            </a:r>
            <a:r>
              <a:rPr lang="en-US" sz="2400" dirty="0"/>
              <a:t> as much as averaging uncorrelated quantities</a:t>
            </a:r>
            <a:endParaRPr lang="en-US" sz="2400" b="1" i="1" dirty="0">
              <a:latin typeface="Times"/>
              <a:cs typeface="Times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2109788"/>
            <a:ext cx="1968500" cy="2976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9149" y="2719389"/>
            <a:ext cx="3675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If we have one 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very strong predictor 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in the data set, most or all of the trees will use this predictor in the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top split</a:t>
            </a:r>
          </a:p>
        </p:txBody>
      </p:sp>
    </p:spTree>
    <p:extLst>
      <p:ext uri="{BB962C8B-B14F-4D97-AF65-F5344CB8AC3E}">
        <p14:creationId xmlns:p14="http://schemas.microsoft.com/office/powerpoint/2010/main" val="418623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04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Only consider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m</a:t>
            </a:r>
            <a:r>
              <a:rPr lang="en-US" sz="2400" b="1" dirty="0">
                <a:solidFill>
                  <a:schemeClr val="tx2"/>
                </a:solidFill>
              </a:rPr>
              <a:t> out of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p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predictors each time we decide on a split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092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Only consider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m</a:t>
            </a:r>
            <a:r>
              <a:rPr lang="en-US" sz="2400" b="1" dirty="0">
                <a:solidFill>
                  <a:schemeClr val="tx2"/>
                </a:solidFill>
              </a:rPr>
              <a:t> out of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p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predictors each time we decide on a split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Roughly </a:t>
            </a:r>
            <a:r>
              <a:rPr lang="en-US" sz="2400" i="1" dirty="0">
                <a:solidFill>
                  <a:schemeClr val="tx2"/>
                </a:solidFill>
                <a:latin typeface="Times"/>
                <a:cs typeface="Times"/>
              </a:rPr>
              <a:t>(p-m)/p</a:t>
            </a:r>
            <a:r>
              <a:rPr lang="en-US" sz="2400" dirty="0">
                <a:solidFill>
                  <a:schemeClr val="tx2"/>
                </a:solidFill>
              </a:rPr>
              <a:t> splits </a:t>
            </a:r>
            <a:r>
              <a:rPr lang="en-US" sz="2400" b="1" dirty="0">
                <a:solidFill>
                  <a:schemeClr val="tx2"/>
                </a:solidFill>
              </a:rPr>
              <a:t>won’t even consider </a:t>
            </a:r>
            <a:r>
              <a:rPr lang="en-US" sz="2400" dirty="0">
                <a:solidFill>
                  <a:schemeClr val="tx2"/>
                </a:solidFill>
              </a:rPr>
              <a:t>that bully predictor, so other predictors will have a chance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911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Only consider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m</a:t>
            </a:r>
            <a:r>
              <a:rPr lang="en-US" sz="2400" b="1" dirty="0">
                <a:solidFill>
                  <a:schemeClr val="tx2"/>
                </a:solidFill>
              </a:rPr>
              <a:t> out of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p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predictors each time we decide on a split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Roughly </a:t>
            </a:r>
            <a:r>
              <a:rPr lang="en-US" sz="2400" i="1" dirty="0">
                <a:solidFill>
                  <a:schemeClr val="tx2"/>
                </a:solidFill>
                <a:latin typeface="Times"/>
                <a:cs typeface="Times"/>
              </a:rPr>
              <a:t>(p-m)/p</a:t>
            </a:r>
            <a:r>
              <a:rPr lang="en-US" sz="2400" dirty="0">
                <a:solidFill>
                  <a:schemeClr val="tx2"/>
                </a:solidFill>
              </a:rPr>
              <a:t> splits </a:t>
            </a:r>
            <a:r>
              <a:rPr lang="en-US" sz="2400" b="1" dirty="0">
                <a:solidFill>
                  <a:schemeClr val="tx2"/>
                </a:solidFill>
              </a:rPr>
              <a:t>won’t even consider </a:t>
            </a:r>
            <a:r>
              <a:rPr lang="en-US" sz="2400" dirty="0">
                <a:solidFill>
                  <a:schemeClr val="tx2"/>
                </a:solidFill>
              </a:rPr>
              <a:t>that bully predictor, so other predictors will have a chance</a:t>
            </a:r>
          </a:p>
          <a:p>
            <a:pPr lvl="1">
              <a:spcBef>
                <a:spcPts val="1080"/>
              </a:spcBef>
            </a:pPr>
            <a:r>
              <a:rPr lang="en-US" sz="2400" b="1" dirty="0">
                <a:solidFill>
                  <a:schemeClr val="tx2"/>
                </a:solidFill>
              </a:rPr>
              <a:t>Note:</a:t>
            </a:r>
            <a:r>
              <a:rPr lang="en-US" sz="2400" dirty="0">
                <a:solidFill>
                  <a:schemeClr val="tx2"/>
                </a:solidFill>
              </a:rPr>
              <a:t> when </a:t>
            </a:r>
            <a:r>
              <a:rPr lang="en-US" sz="2400" i="1" dirty="0">
                <a:solidFill>
                  <a:schemeClr val="tx2"/>
                </a:solidFill>
                <a:latin typeface="Times"/>
                <a:cs typeface="Times"/>
              </a:rPr>
              <a:t>m = p</a:t>
            </a:r>
            <a:r>
              <a:rPr lang="en-US" sz="2400" dirty="0">
                <a:solidFill>
                  <a:schemeClr val="tx2"/>
                </a:solidFill>
              </a:rPr>
              <a:t>, this is just bagging! 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04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Previous methods: </a:t>
            </a:r>
            <a:r>
              <a:rPr lang="en-US" sz="2400" dirty="0"/>
              <a:t>generate a bunch of training sets, fit a tree on each one independently, and aggregate results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Boosting</a:t>
            </a:r>
            <a:r>
              <a:rPr lang="en-US" sz="2400" dirty="0"/>
              <a:t> works in a similar way, except that each tree is grown using information from </a:t>
            </a:r>
            <a:r>
              <a:rPr lang="en-US" sz="2400" b="1" dirty="0"/>
              <a:t>previous trees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2285126"/>
            <a:ext cx="2640505" cy="1980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2285126"/>
            <a:ext cx="2640505" cy="1980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2285126"/>
            <a:ext cx="2640505" cy="1980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1" y="2285126"/>
            <a:ext cx="2640505" cy="198004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953000" y="3859925"/>
            <a:ext cx="5181600" cy="0"/>
            <a:chOff x="1905000" y="4343400"/>
            <a:chExt cx="5181600" cy="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905000" y="4343400"/>
              <a:ext cx="1066800" cy="0"/>
            </a:xfrm>
            <a:prstGeom prst="straightConnector1">
              <a:avLst/>
            </a:prstGeom>
            <a:ln w="76200" cap="rnd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114800" y="4343400"/>
              <a:ext cx="1066800" cy="0"/>
            </a:xfrm>
            <a:prstGeom prst="straightConnector1">
              <a:avLst/>
            </a:prstGeom>
            <a:ln w="76200" cap="rnd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019800" y="4343400"/>
              <a:ext cx="1066800" cy="0"/>
            </a:xfrm>
            <a:prstGeom prst="straightConnector1">
              <a:avLst/>
            </a:prstGeom>
            <a:ln w="76200" cap="rnd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400" b="1" dirty="0"/>
                  <a:t>Big idea:</a:t>
                </a:r>
                <a:r>
                  <a:rPr lang="en-US" sz="2400" dirty="0"/>
                  <a:t> fit each new tree using the </a:t>
                </a:r>
                <a:r>
                  <a:rPr lang="en-US" sz="2400" b="1" dirty="0"/>
                  <a:t>residuals</a:t>
                </a:r>
                <a:r>
                  <a:rPr lang="en-US" sz="2400" dirty="0"/>
                  <a:t> from the previous tree as the response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shrinkage parameter,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cs typeface="Times"/>
                      </a:rPr>
                      <m:t>𝜆</m:t>
                    </m:r>
                  </m:oMath>
                </a14:m>
                <a:r>
                  <a:rPr lang="en-US" sz="2400" dirty="0"/>
                  <a:t>, slows the process even more, allowing different-shaped trees to try to deal w/ residuals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By fitting small trees to the residuals (i.e. variance we haven’t yet explained), we </a:t>
                </a:r>
                <a:r>
                  <a:rPr lang="en-US" sz="2400" b="1" dirty="0"/>
                  <a:t>slowly</a:t>
                </a:r>
                <a:r>
                  <a:rPr lang="en-US" sz="2400" b="1" baseline="30000" dirty="0"/>
                  <a:t>*</a:t>
                </a:r>
                <a:r>
                  <a:rPr lang="en-US" sz="2400" dirty="0"/>
                  <a:t> improve the model in areas where it makes mistakes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7" t="-1733" r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082456" y="5570484"/>
            <a:ext cx="3552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</a:rPr>
              <a:t>* in general, statistical learning approaches that learn </a:t>
            </a:r>
            <a:r>
              <a:rPr lang="en-US" sz="2000" b="1" dirty="0">
                <a:solidFill>
                  <a:schemeClr val="tx2"/>
                </a:solidFill>
              </a:rPr>
              <a:t>slowly</a:t>
            </a:r>
            <a:r>
              <a:rPr lang="en-US" sz="2000" dirty="0">
                <a:solidFill>
                  <a:schemeClr val="tx2"/>
                </a:solidFill>
              </a:rPr>
              <a:t> tend to perform </a:t>
            </a:r>
            <a:r>
              <a:rPr lang="en-US" sz="2000" b="1" dirty="0">
                <a:solidFill>
                  <a:schemeClr val="tx2"/>
                </a:solidFill>
              </a:rPr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1631782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543394" y="1957553"/>
            <a:ext cx="609600" cy="304800"/>
          </a:xfrm>
          <a:prstGeom prst="roundRect">
            <a:avLst/>
          </a:prstGeom>
          <a:solidFill>
            <a:srgbClr val="FFFFFF"/>
          </a:solidFill>
          <a:ln>
            <a:solidFill>
              <a:srgbClr val="FFC000"/>
            </a:solidFill>
          </a:ln>
          <a:effectLst>
            <a:glow rad="228600">
              <a:srgbClr val="FFC000">
                <a:alpha val="40000"/>
              </a:srgb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cs typeface="Times"/>
                      </a:rPr>
                      <m:t>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 = 1, 2,…, </m:t>
                    </m:r>
                    <m:r>
                      <a:rPr lang="is-I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</a:t>
                </a:r>
              </a:p>
              <a:p>
                <a:pPr marL="73152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chemeClr val="accent1"/>
                    </a:solidFill>
                  </a:rPr>
                  <a:t>Fit a tree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splits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terminal nodes)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𝑋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,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Times"/>
                  <a:cs typeface="Times"/>
                </a:endParaRPr>
              </a:p>
              <a:p>
                <a:pPr marL="73152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73152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chemeClr val="accent1"/>
                    </a:solidFill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by adding in a shrunken version of the new tree: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𝜆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73152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731520" lvl="1" indent="-457200">
                  <a:buFont typeface="+mj-lt"/>
                  <a:buAutoNum type="alphaLcParenR" startAt="3"/>
                </a:pPr>
                <a:r>
                  <a:rPr lang="en-US" dirty="0">
                    <a:solidFill>
                      <a:schemeClr val="accent1"/>
                    </a:solidFill>
                    <a:latin typeface="Arial"/>
                    <a:cs typeface="Arial"/>
                  </a:rPr>
                  <a:t>Update the residuals: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cs typeface="Arial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cs typeface="Arial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cs typeface="Arial"/>
                      </a:rPr>
                      <m:t>𝜆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Arial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𝑏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731520" lvl="1" indent="-457200">
                  <a:buFont typeface="+mj-lt"/>
                  <a:buAutoNum type="alphaLcParenR" startAt="3"/>
                </a:pPr>
                <a:endParaRPr lang="en-US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Outpu</a:t>
                </a:r>
                <a:r>
                  <a:rPr lang="en-US" dirty="0">
                    <a:solidFill>
                      <a:schemeClr val="accent1"/>
                    </a:solidFill>
                    <a:latin typeface="Arial"/>
                    <a:cs typeface="Arial"/>
                  </a:rPr>
                  <a:t>t </a:t>
                </a:r>
                <a:r>
                  <a:rPr lang="en-US" dirty="0">
                    <a:solidFill>
                      <a:schemeClr val="accent1"/>
                    </a:solidFill>
                  </a:rPr>
                  <a:t>the boosted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Arial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Arial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Arial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7" b="-24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algorithm</a:t>
            </a:r>
          </a:p>
        </p:txBody>
      </p:sp>
    </p:spTree>
    <p:extLst>
      <p:ext uri="{BB962C8B-B14F-4D97-AF65-F5344CB8AC3E}">
        <p14:creationId xmlns:p14="http://schemas.microsoft.com/office/powerpoint/2010/main" val="36426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Tree-based methods </a:t>
            </a:r>
            <a:r>
              <a:rPr lang="en-US" b="1" dirty="0"/>
              <a:t>partition the predictors </a:t>
            </a:r>
            <a:r>
              <a:rPr lang="en-US" dirty="0"/>
              <a:t>into a number of simple regions, and use the average value of each region to make predictions</a:t>
            </a:r>
          </a:p>
          <a:p>
            <a:r>
              <a:rPr lang="en-US" dirty="0"/>
              <a:t>While easy to interpret, trees </a:t>
            </a:r>
            <a:r>
              <a:rPr lang="en-US" b="1" dirty="0"/>
              <a:t>typically won’t outperform</a:t>
            </a:r>
            <a:r>
              <a:rPr lang="en-US" dirty="0"/>
              <a:t> other methods we’ve seen in terms of prediction accuracy</a:t>
            </a:r>
          </a:p>
          <a:p>
            <a:r>
              <a:rPr lang="en-US" dirty="0"/>
              <a:t>Bagging, random forests, and boosting all try to fix this by </a:t>
            </a:r>
            <a:r>
              <a:rPr lang="en-US" b="1" dirty="0"/>
              <a:t>growing multiple trees </a:t>
            </a:r>
            <a:r>
              <a:rPr lang="en-US" dirty="0"/>
              <a:t>and using “consensus prediction” </a:t>
            </a:r>
          </a:p>
          <a:p>
            <a:r>
              <a:rPr lang="en-US" dirty="0"/>
              <a:t>In lab, we will see that </a:t>
            </a:r>
            <a:r>
              <a:rPr lang="en-US" b="1" dirty="0"/>
              <a:t>combining a large number of trees </a:t>
            </a:r>
            <a:r>
              <a:rPr lang="en-US" dirty="0"/>
              <a:t>can result in dramatic improvements in prediction accuracy (at the expense of some </a:t>
            </a:r>
            <a:r>
              <a:rPr lang="en-US" i="1" dirty="0"/>
              <a:t>loss in interpretability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57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25BF-81E1-D2F9-F9C7-87C78428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B909-1AF2-8068-958E-2F7DA03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77D7-FA87-7FF8-FBA7-E956B4B4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Avoiding overfitting of decision trees</a:t>
            </a:r>
          </a:p>
          <a:p>
            <a:pPr lvl="1"/>
            <a:r>
              <a:rPr lang="en-US" sz="2400" dirty="0"/>
              <a:t>Bootstrap aggregation (“bagging”)</a:t>
            </a:r>
          </a:p>
          <a:p>
            <a:pPr lvl="1"/>
            <a:r>
              <a:rPr lang="en-US" sz="2400" dirty="0"/>
              <a:t>Random forests</a:t>
            </a:r>
          </a:p>
          <a:p>
            <a:pPr lvl="1"/>
            <a:r>
              <a:rPr lang="en-US" sz="24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2864165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7737" y="349101"/>
            <a:ext cx="7609488" cy="5120640"/>
          </a:xfrm>
        </p:spPr>
        <p:txBody>
          <a:bodyPr anchor="t">
            <a:normAutofit/>
          </a:bodyPr>
          <a:lstStyle/>
          <a:p>
            <a:r>
              <a:rPr lang="en-US" dirty="0"/>
              <a:t>Consider the data below. By hand, use a random forest (if you are in group 1) or boosting (if you are in group 2) to generate a model that predicts Dose based on Age, Sex, BP, Cholesterol, and </a:t>
            </a:r>
            <a:r>
              <a:rPr lang="en-US" dirty="0" err="1"/>
              <a:t>Na_to_K</a:t>
            </a:r>
            <a:endParaRPr lang="en-US" dirty="0"/>
          </a:p>
          <a:p>
            <a:r>
              <a:rPr lang="en-US" dirty="0"/>
              <a:t>Show all of the steps </a:t>
            </a:r>
            <a:r>
              <a:rPr lang="en-US"/>
              <a:t>to your </a:t>
            </a:r>
            <a:r>
              <a:rPr lang="en-US" dirty="0"/>
              <a:t>algorithm on the board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F06540-F8EE-3475-AA25-42C26C91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34063"/>
              </p:ext>
            </p:extLst>
          </p:nvPr>
        </p:nvGraphicFramePr>
        <p:xfrm>
          <a:off x="3699641" y="1891861"/>
          <a:ext cx="7609488" cy="426099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68248">
                  <a:extLst>
                    <a:ext uri="{9D8B030D-6E8A-4147-A177-3AD203B41FA5}">
                      <a16:colId xmlns:a16="http://schemas.microsoft.com/office/drawing/2014/main" val="652167304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29022376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457901025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030213533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172456431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83541583"/>
                    </a:ext>
                  </a:extLst>
                </a:gridCol>
              </a:tblGrid>
              <a:tr h="543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Sex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BP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Cholesterol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Na_to_K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Dose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98896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25.355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675562046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13.093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999832729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10.114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2617698037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7.798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1564377717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16.275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43075519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11.037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902920453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15.171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4015655918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19.368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4220709401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11.767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1094117148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7.298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435754521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9.567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911079596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14.239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88035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64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Screen Shot 2015-11-03 at 8.46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34" b="-9534"/>
          <a:stretch>
            <a:fillRect/>
          </a:stretch>
        </p:blipFill>
        <p:spPr>
          <a:xfrm>
            <a:off x="6108356" y="278526"/>
            <a:ext cx="2390281" cy="1416463"/>
          </a:xfrm>
          <a:prstGeom prst="rect">
            <a:avLst/>
          </a:prstGeom>
        </p:spPr>
      </p:pic>
      <p:pic>
        <p:nvPicPr>
          <p:cNvPr id="6" name="Picture 5" descr="Screen Shot 2015-11-03 at 8.55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27" y="2711246"/>
            <a:ext cx="512583" cy="1191108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8713762" y="2618891"/>
            <a:ext cx="1909568" cy="1287496"/>
            <a:chOff x="2133600" y="990600"/>
            <a:chExt cx="6567805" cy="4428236"/>
          </a:xfrm>
        </p:grpSpPr>
        <p:pic>
          <p:nvPicPr>
            <p:cNvPr id="9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-9534" b="15504"/>
            <a:stretch/>
          </p:blipFill>
          <p:spPr>
            <a:xfrm>
              <a:off x="2133600" y="990600"/>
              <a:ext cx="6559550" cy="3851275"/>
            </a:xfrm>
            <a:prstGeom prst="rect">
              <a:avLst/>
            </a:prstGeom>
          </p:spPr>
        </p:pic>
        <p:pic>
          <p:nvPicPr>
            <p:cNvPr id="10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69922" b="15504"/>
            <a:stretch/>
          </p:blipFill>
          <p:spPr>
            <a:xfrm>
              <a:off x="2133600" y="4821936"/>
              <a:ext cx="6559550" cy="596900"/>
            </a:xfrm>
            <a:prstGeom prst="rect">
              <a:avLst/>
            </a:prstGeom>
          </p:spPr>
        </p:pic>
        <p:pic>
          <p:nvPicPr>
            <p:cNvPr id="11" name="Picture 10" descr="Screen Shot 2015-11-03 at 8.55.49 PM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87" r="57734" b="368"/>
            <a:stretch/>
          </p:blipFill>
          <p:spPr>
            <a:xfrm>
              <a:off x="7955280" y="4846320"/>
              <a:ext cx="746125" cy="555626"/>
            </a:xfrm>
            <a:prstGeom prst="rect">
              <a:avLst/>
            </a:prstGeom>
          </p:spPr>
        </p:pic>
      </p:grpSp>
      <p:cxnSp>
        <p:nvCxnSpPr>
          <p:cNvPr id="14" name="Elbow Connector 13"/>
          <p:cNvCxnSpPr/>
          <p:nvPr/>
        </p:nvCxnSpPr>
        <p:spPr>
          <a:xfrm rot="5400000">
            <a:off x="5659294" y="1076057"/>
            <a:ext cx="708231" cy="2465973"/>
          </a:xfrm>
          <a:prstGeom prst="bentConnector3">
            <a:avLst/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8239468" y="1076056"/>
            <a:ext cx="708231" cy="2465973"/>
          </a:xfrm>
          <a:prstGeom prst="bentConnector3">
            <a:avLst/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43988" y="2028149"/>
            <a:ext cx="72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VT / VF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75331" y="2019391"/>
            <a:ext cx="1917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EMD / </a:t>
            </a:r>
            <a:r>
              <a:rPr lang="en-US" sz="1400" b="1" dirty="0" err="1">
                <a:solidFill>
                  <a:srgbClr val="9C050A"/>
                </a:solidFill>
              </a:rPr>
              <a:t>Asystole</a:t>
            </a:r>
            <a:r>
              <a:rPr lang="en-US" sz="1400" b="1" dirty="0">
                <a:solidFill>
                  <a:srgbClr val="9C050A"/>
                </a:solidFill>
              </a:rPr>
              <a:t> / Other</a:t>
            </a:r>
          </a:p>
        </p:txBody>
      </p:sp>
      <p:pic>
        <p:nvPicPr>
          <p:cNvPr id="17" name="Picture 16" descr="Screen Shot 2015-11-03 at 9.3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93" y="5805983"/>
            <a:ext cx="452982" cy="720942"/>
          </a:xfrm>
          <a:prstGeom prst="rect">
            <a:avLst/>
          </a:prstGeom>
        </p:spPr>
      </p:pic>
      <p:pic>
        <p:nvPicPr>
          <p:cNvPr id="19" name="Picture 18" descr="Screen Shot 2015-11-03 at 9.40.3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76" y="5780669"/>
            <a:ext cx="176155" cy="746256"/>
          </a:xfrm>
          <a:prstGeom prst="rect">
            <a:avLst/>
          </a:prstGeom>
        </p:spPr>
      </p:pic>
      <p:cxnSp>
        <p:nvCxnSpPr>
          <p:cNvPr id="26" name="Elbow Connector 25"/>
          <p:cNvCxnSpPr/>
          <p:nvPr/>
        </p:nvCxnSpPr>
        <p:spPr>
          <a:xfrm rot="5400000">
            <a:off x="4145421" y="5130372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90263" y="5155326"/>
            <a:ext cx="2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36975" y="5143590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-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4983620" y="5130372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6768" y="1421525"/>
            <a:ext cx="1475763" cy="833254"/>
          </a:xfrm>
          <a:prstGeom prst="rect">
            <a:avLst/>
          </a:prstGeom>
        </p:spPr>
      </p:pic>
      <p:cxnSp>
        <p:nvCxnSpPr>
          <p:cNvPr id="24" name="Elbow Connector 23"/>
          <p:cNvCxnSpPr/>
          <p:nvPr/>
        </p:nvCxnSpPr>
        <p:spPr>
          <a:xfrm rot="5400000">
            <a:off x="9122177" y="4456308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67019" y="4481262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13731" y="4469526"/>
            <a:ext cx="2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+</a:t>
            </a: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9960376" y="4456308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353372" y="5010829"/>
            <a:ext cx="1507958" cy="1282878"/>
            <a:chOff x="2133600" y="990600"/>
            <a:chExt cx="5186500" cy="4412352"/>
          </a:xfrm>
        </p:grpSpPr>
        <p:pic>
          <p:nvPicPr>
            <p:cNvPr id="37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-9534" r="16684" b="15504"/>
            <a:stretch/>
          </p:blipFill>
          <p:spPr>
            <a:xfrm>
              <a:off x="2133600" y="990600"/>
              <a:ext cx="5186500" cy="3851274"/>
            </a:xfrm>
            <a:prstGeom prst="rect">
              <a:avLst/>
            </a:prstGeom>
          </p:spPr>
        </p:pic>
        <p:pic>
          <p:nvPicPr>
            <p:cNvPr id="38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69923" r="30093" b="15890"/>
            <a:stretch/>
          </p:blipFill>
          <p:spPr>
            <a:xfrm>
              <a:off x="2133600" y="4821935"/>
              <a:ext cx="4082990" cy="581017"/>
            </a:xfrm>
            <a:prstGeom prst="rect">
              <a:avLst/>
            </a:prstGeom>
          </p:spPr>
        </p:pic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0054882" y="5010829"/>
            <a:ext cx="720848" cy="1287497"/>
            <a:chOff x="6222106" y="990600"/>
            <a:chExt cx="2479299" cy="4428239"/>
          </a:xfrm>
        </p:grpSpPr>
        <p:pic>
          <p:nvPicPr>
            <p:cNvPr id="41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37" t="-9534" r="-1" b="15504"/>
            <a:stretch/>
          </p:blipFill>
          <p:spPr>
            <a:xfrm>
              <a:off x="7305386" y="990600"/>
              <a:ext cx="1387764" cy="3851274"/>
            </a:xfrm>
            <a:prstGeom prst="rect">
              <a:avLst/>
            </a:prstGeom>
          </p:spPr>
        </p:pic>
        <p:pic>
          <p:nvPicPr>
            <p:cNvPr id="42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4" t="69802" b="15504"/>
            <a:stretch/>
          </p:blipFill>
          <p:spPr>
            <a:xfrm>
              <a:off x="6222106" y="4817024"/>
              <a:ext cx="2471044" cy="601815"/>
            </a:xfrm>
            <a:prstGeom prst="rect">
              <a:avLst/>
            </a:prstGeom>
          </p:spPr>
        </p:pic>
        <p:pic>
          <p:nvPicPr>
            <p:cNvPr id="43" name="Picture 42" descr="Screen Shot 2015-11-03 at 8.55.49 PM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87" r="57734" b="368"/>
            <a:stretch/>
          </p:blipFill>
          <p:spPr>
            <a:xfrm>
              <a:off x="7955280" y="4846320"/>
              <a:ext cx="746125" cy="5556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775" y="4012325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8600" y="3783725"/>
            <a:ext cx="1488530" cy="990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949716" y="2793126"/>
            <a:ext cx="2552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Different!</a:t>
            </a:r>
          </a:p>
        </p:txBody>
      </p:sp>
      <p:sp>
        <p:nvSpPr>
          <p:cNvPr id="47" name="Bent Arrow 46"/>
          <p:cNvSpPr/>
          <p:nvPr/>
        </p:nvSpPr>
        <p:spPr>
          <a:xfrm rot="10800000" flipH="1">
            <a:off x="7499132" y="3555125"/>
            <a:ext cx="1641909" cy="990600"/>
          </a:xfrm>
          <a:prstGeom prst="bentArrow">
            <a:avLst>
              <a:gd name="adj1" fmla="val 10930"/>
              <a:gd name="adj2" fmla="val 19542"/>
              <a:gd name="adj3" fmla="val 36930"/>
              <a:gd name="adj4" fmla="val 4375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ent Arrow 47"/>
          <p:cNvSpPr/>
          <p:nvPr/>
        </p:nvSpPr>
        <p:spPr>
          <a:xfrm rot="10800000">
            <a:off x="5365532" y="3555125"/>
            <a:ext cx="1641909" cy="990600"/>
          </a:xfrm>
          <a:prstGeom prst="bentArrow">
            <a:avLst>
              <a:gd name="adj1" fmla="val 10930"/>
              <a:gd name="adj2" fmla="val 19542"/>
              <a:gd name="adj3" fmla="val 36930"/>
              <a:gd name="adj4" fmla="val 4375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7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01" y="1245039"/>
            <a:ext cx="8128000" cy="4241800"/>
          </a:xfrm>
        </p:spPr>
      </p:pic>
      <p:grpSp>
        <p:nvGrpSpPr>
          <p:cNvPr id="11" name="Group 10"/>
          <p:cNvGrpSpPr/>
          <p:nvPr/>
        </p:nvGrpSpPr>
        <p:grpSpPr>
          <a:xfrm>
            <a:off x="4495801" y="3518339"/>
            <a:ext cx="6477000" cy="2286000"/>
            <a:chOff x="1447800" y="4191000"/>
            <a:chExt cx="6477000" cy="2286000"/>
          </a:xfrm>
        </p:grpSpPr>
        <p:sp>
          <p:nvSpPr>
            <p:cNvPr id="6" name="Rectangle 5"/>
            <p:cNvSpPr/>
            <p:nvPr/>
          </p:nvSpPr>
          <p:spPr>
            <a:xfrm>
              <a:off x="6781800" y="5791200"/>
              <a:ext cx="1143000" cy="6858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7800" y="4191000"/>
              <a:ext cx="5486400" cy="2057400"/>
              <a:chOff x="1447800" y="4191000"/>
              <a:chExt cx="5486400" cy="20574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800600" y="4191000"/>
                <a:ext cx="2133600" cy="20574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447800" y="4800600"/>
                <a:ext cx="1143000" cy="14478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9982201" y="4204139"/>
            <a:ext cx="68580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5001" y="5423339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Problem</a:t>
            </a:r>
            <a:r>
              <a:rPr lang="en-US" sz="2800" dirty="0"/>
              <a:t>: high variance</a:t>
            </a:r>
            <a:endParaRPr lang="en-US" sz="28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E2D68C-9538-3799-F4DF-C98F2526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</a:p>
        </p:txBody>
      </p:sp>
    </p:spTree>
    <p:extLst>
      <p:ext uri="{BB962C8B-B14F-4D97-AF65-F5344CB8AC3E}">
        <p14:creationId xmlns:p14="http://schemas.microsoft.com/office/powerpoint/2010/main" val="22055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1EEF5-B062-393A-4B3D-C8C54AED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8AFDCB-1067-EE2F-B99D-5080A1FD87D2}"/>
              </a:ext>
            </a:extLst>
          </p:cNvPr>
          <p:cNvSpPr/>
          <p:nvPr/>
        </p:nvSpPr>
        <p:spPr>
          <a:xfrm>
            <a:off x="4141075" y="2904166"/>
            <a:ext cx="6747642" cy="10405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can we do to combat high variance?</a:t>
            </a:r>
          </a:p>
        </p:txBody>
      </p:sp>
    </p:spTree>
    <p:extLst>
      <p:ext uri="{BB962C8B-B14F-4D97-AF65-F5344CB8AC3E}">
        <p14:creationId xmlns:p14="http://schemas.microsoft.com/office/powerpoint/2010/main" val="1164342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/>
              <a:t>Big idea:</a:t>
            </a:r>
            <a:r>
              <a:rPr lang="en-US" dirty="0"/>
              <a:t> use regular old bootstrapping to generate a bunch of sample training sets, build trees for each one, and </a:t>
            </a:r>
            <a:r>
              <a:rPr lang="en-US" b="1" dirty="0"/>
              <a:t>average</a:t>
            </a:r>
            <a:r>
              <a:rPr lang="en-US" dirty="0"/>
              <a:t> their resulting predictions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567"/>
          <a:stretch/>
        </p:blipFill>
        <p:spPr>
          <a:xfrm>
            <a:off x="3539222" y="1825804"/>
            <a:ext cx="8007487" cy="3899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9222" y="5362537"/>
            <a:ext cx="284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courtesy Rachopin77 on </a:t>
            </a:r>
            <a:r>
              <a:rPr lang="en-US" sz="1200" dirty="0" err="1">
                <a:solidFill>
                  <a:schemeClr val="bg1"/>
                </a:solidFill>
              </a:rPr>
              <a:t>DeviantArt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3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test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Fun fact</a:t>
            </a:r>
            <a:r>
              <a:rPr lang="en-US" sz="2400" dirty="0"/>
              <a:t>: there is a straightforward way to estimate the test error of a bagged model, without needing to use a test set or cross-validate!</a:t>
            </a:r>
          </a:p>
          <a:p>
            <a:endParaRPr lang="en-US" sz="2400" dirty="0"/>
          </a:p>
          <a:p>
            <a:r>
              <a:rPr lang="en-US" sz="2400" b="1" dirty="0"/>
              <a:t>Key</a:t>
            </a:r>
            <a:r>
              <a:rPr lang="en-US" sz="2400" dirty="0"/>
              <a:t>: trees are repeatedly fit to bootstrapped subsets </a:t>
            </a:r>
          </a:p>
          <a:p>
            <a:pPr lvl="1"/>
            <a:r>
              <a:rPr lang="en-US" sz="2000" dirty="0"/>
              <a:t>Each bagged tree only trains on ~2/3 of the observations</a:t>
            </a:r>
          </a:p>
          <a:p>
            <a:pPr lvl="1"/>
            <a:r>
              <a:rPr lang="en-US" sz="2000" dirty="0"/>
              <a:t>The remaining ~1/3 are called the </a:t>
            </a:r>
            <a:r>
              <a:rPr lang="en-US" sz="2000" b="1" dirty="0"/>
              <a:t>out-of-bag (OOB) observations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502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283" y="1295402"/>
            <a:ext cx="2588476" cy="1941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83" y="1295402"/>
            <a:ext cx="2588476" cy="1941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83" y="1295402"/>
            <a:ext cx="2588476" cy="1941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483" y="1295402"/>
            <a:ext cx="2588476" cy="1941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83" y="3048002"/>
            <a:ext cx="2588476" cy="1941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683" y="3048002"/>
            <a:ext cx="2588476" cy="1941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71" y="4191000"/>
            <a:ext cx="866601" cy="87148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160229" y="1295402"/>
            <a:ext cx="8648583" cy="1941030"/>
            <a:chOff x="-90576" y="1295400"/>
            <a:chExt cx="9192358" cy="19800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276" y="1295400"/>
              <a:ext cx="2640506" cy="1980045"/>
            </a:xfrm>
            <a:prstGeom prst="rect">
              <a:avLst/>
            </a:prstGeom>
            <a:effectLst>
              <a:glow rad="228600">
                <a:srgbClr val="FFC000">
                  <a:alpha val="40000"/>
                </a:srgbClr>
              </a:glo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2387" y="1295400"/>
              <a:ext cx="2640505" cy="1980045"/>
            </a:xfrm>
            <a:prstGeom prst="rect">
              <a:avLst/>
            </a:prstGeom>
            <a:effectLst>
              <a:glow rad="228600">
                <a:srgbClr val="FFC000">
                  <a:alpha val="40000"/>
                </a:srgbClr>
              </a:glo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576" y="1295400"/>
              <a:ext cx="2640506" cy="1980045"/>
            </a:xfrm>
            <a:prstGeom prst="rect">
              <a:avLst/>
            </a:prstGeom>
            <a:effectLst>
              <a:glow rad="228600">
                <a:srgbClr val="FFC000">
                  <a:alpha val="40000"/>
                </a:srgbClr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6124653" y="3428998"/>
            <a:ext cx="2796000" cy="2457863"/>
            <a:chOff x="3048000" y="3429000"/>
            <a:chExt cx="2971800" cy="250726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876800" y="4648200"/>
              <a:ext cx="1143000" cy="76200"/>
            </a:xfrm>
            <a:prstGeom prst="straightConnector1">
              <a:avLst/>
            </a:prstGeom>
            <a:ln w="7620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886200" y="3429000"/>
              <a:ext cx="457200" cy="838200"/>
            </a:xfrm>
            <a:prstGeom prst="straightConnector1">
              <a:avLst/>
            </a:prstGeom>
            <a:ln w="7620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048000" y="4648200"/>
              <a:ext cx="1066800" cy="152400"/>
            </a:xfrm>
            <a:prstGeom prst="straightConnector1">
              <a:avLst/>
            </a:prstGeom>
            <a:ln w="7620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1421" y="5276945"/>
              <a:ext cx="2279463" cy="65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Trained on this </a:t>
              </a:r>
            </a:p>
            <a:p>
              <a:pPr algn="ctr"/>
              <a:r>
                <a:rPr lang="en-US" dirty="0"/>
                <a:t>observation?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99945" y="533400"/>
            <a:ext cx="8316308" cy="3660228"/>
            <a:chOff x="76200" y="533400"/>
            <a:chExt cx="8839200" cy="3733800"/>
          </a:xfrm>
        </p:grpSpPr>
        <p:grpSp>
          <p:nvGrpSpPr>
            <p:cNvPr id="31" name="Group 30"/>
            <p:cNvGrpSpPr/>
            <p:nvPr/>
          </p:nvGrpSpPr>
          <p:grpSpPr>
            <a:xfrm>
              <a:off x="76200" y="3048000"/>
              <a:ext cx="1219200" cy="990600"/>
              <a:chOff x="76200" y="3048000"/>
              <a:chExt cx="1219200" cy="990600"/>
            </a:xfrm>
          </p:grpSpPr>
          <p:sp>
            <p:nvSpPr>
              <p:cNvPr id="29" name="Cloud Callout 28"/>
              <p:cNvSpPr/>
              <p:nvPr/>
            </p:nvSpPr>
            <p:spPr>
              <a:xfrm rot="10800000">
                <a:off x="76200" y="3048000"/>
                <a:ext cx="1219200" cy="990600"/>
              </a:xfrm>
              <a:prstGeom prst="cloudCallou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3276600"/>
                <a:ext cx="533400" cy="53340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 flipH="1">
              <a:off x="7696200" y="3276600"/>
              <a:ext cx="1219200" cy="990600"/>
              <a:chOff x="76200" y="3048000"/>
              <a:chExt cx="1219200" cy="990600"/>
            </a:xfrm>
          </p:grpSpPr>
          <p:sp>
            <p:nvSpPr>
              <p:cNvPr id="33" name="Cloud Callout 32"/>
              <p:cNvSpPr/>
              <p:nvPr/>
            </p:nvSpPr>
            <p:spPr>
              <a:xfrm rot="10800000">
                <a:off x="76200" y="3048000"/>
                <a:ext cx="1219200" cy="990600"/>
              </a:xfrm>
              <a:prstGeom prst="cloudCallou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3276600"/>
                <a:ext cx="533400" cy="5334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3657600" y="533400"/>
              <a:ext cx="1219200" cy="990600"/>
              <a:chOff x="3657600" y="533400"/>
              <a:chExt cx="1219200" cy="990600"/>
            </a:xfrm>
          </p:grpSpPr>
          <p:sp>
            <p:nvSpPr>
              <p:cNvPr id="36" name="Cloud Callout 35"/>
              <p:cNvSpPr/>
              <p:nvPr/>
            </p:nvSpPr>
            <p:spPr>
              <a:xfrm flipH="1">
                <a:off x="3657600" y="533400"/>
                <a:ext cx="1219200" cy="990600"/>
              </a:xfrm>
              <a:prstGeom prst="cloudCallou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8600" y="762000"/>
                <a:ext cx="546100" cy="544587"/>
              </a:xfrm>
              <a:prstGeom prst="rect">
                <a:avLst/>
              </a:prstGeom>
            </p:spPr>
          </p:pic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679" y="3886200"/>
            <a:ext cx="1344574" cy="134457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99944" y="5800457"/>
            <a:ext cx="802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Repeat for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every observation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average to get MSE or classification error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11232" y="6581002"/>
            <a:ext cx="425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*with enough trees, this is essentially equivalent to LOOCV error</a:t>
            </a:r>
          </a:p>
        </p:txBody>
      </p:sp>
    </p:spTree>
    <p:extLst>
      <p:ext uri="{BB962C8B-B14F-4D97-AF65-F5344CB8AC3E}">
        <p14:creationId xmlns:p14="http://schemas.microsoft.com/office/powerpoint/2010/main" val="33050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19935" y="1857370"/>
            <a:ext cx="502920" cy="457200"/>
          </a:xfrm>
          <a:prstGeom prst="roundRect">
            <a:avLst/>
          </a:prstGeom>
          <a:solidFill>
            <a:srgbClr val="FFFFFF"/>
          </a:solidFill>
          <a:ln>
            <a:solidFill>
              <a:srgbClr val="FFC000"/>
            </a:solidFill>
          </a:ln>
          <a:effectLst>
            <a:glow rad="228600">
              <a:srgbClr val="FFC000">
                <a:alpha val="40000"/>
              </a:srgb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predictor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just one tree, it was easy to pick out the most important predictor (which one was it?)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6775" b="-6775"/>
          <a:stretch>
            <a:fillRect/>
          </a:stretch>
        </p:blipFill>
        <p:spPr>
          <a:xfrm>
            <a:off x="4048135" y="1704970"/>
            <a:ext cx="6553200" cy="38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2431</TotalTime>
  <Words>1381</Words>
  <Application>Microsoft Macintosh PowerPoint</Application>
  <PresentationFormat>Widescreen</PresentationFormat>
  <Paragraphs>210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 Narrow</vt:lpstr>
      <vt:lpstr>Arial</vt:lpstr>
      <vt:lpstr>Calibri</vt:lpstr>
      <vt:lpstr>Cambria Math</vt:lpstr>
      <vt:lpstr>Corbel</vt:lpstr>
      <vt:lpstr>Helvetica</vt:lpstr>
      <vt:lpstr>Times</vt:lpstr>
      <vt:lpstr>Wingdings 2</vt:lpstr>
      <vt:lpstr>Frame</vt:lpstr>
      <vt:lpstr>Introduction to Machine Learning – Decision Trees Pt. 2</vt:lpstr>
      <vt:lpstr>Plan for Today</vt:lpstr>
      <vt:lpstr>Flashback</vt:lpstr>
      <vt:lpstr>Flashback</vt:lpstr>
      <vt:lpstr>Discussion</vt:lpstr>
      <vt:lpstr>Bagging</vt:lpstr>
      <vt:lpstr>Estimating test error</vt:lpstr>
      <vt:lpstr>OOB error</vt:lpstr>
      <vt:lpstr>Measuring predictor importance</vt:lpstr>
      <vt:lpstr>Measuring predictor importance</vt:lpstr>
      <vt:lpstr>Just one problem…</vt:lpstr>
      <vt:lpstr>Random forests</vt:lpstr>
      <vt:lpstr>Random forests</vt:lpstr>
      <vt:lpstr>Random forests</vt:lpstr>
      <vt:lpstr>Random forests</vt:lpstr>
      <vt:lpstr>Boosting</vt:lpstr>
      <vt:lpstr>Boosting</vt:lpstr>
      <vt:lpstr>Boosting: algorithm</vt:lpstr>
      <vt:lpstr>Takeaways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84</cp:revision>
  <cp:lastPrinted>2024-02-02T12:14:26Z</cp:lastPrinted>
  <dcterms:created xsi:type="dcterms:W3CDTF">2023-08-03T18:49:17Z</dcterms:created>
  <dcterms:modified xsi:type="dcterms:W3CDTF">2024-03-18T20:13:55Z</dcterms:modified>
</cp:coreProperties>
</file>